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5"/>
  </p:notesMasterIdLst>
  <p:sldIdLst>
    <p:sldId id="256" r:id="rId5"/>
    <p:sldId id="257" r:id="rId6"/>
    <p:sldId id="265" r:id="rId7"/>
    <p:sldId id="266" r:id="rId8"/>
    <p:sldId id="259" r:id="rId9"/>
    <p:sldId id="260" r:id="rId10"/>
    <p:sldId id="261" r:id="rId11"/>
    <p:sldId id="262" r:id="rId12"/>
    <p:sldId id="263" r:id="rId13"/>
    <p:sldId id="264" r:id="rId14"/>
  </p:sldIdLst>
  <p:sldSz cx="18288000" cy="10287000"/>
  <p:notesSz cx="6858000" cy="9144000"/>
  <p:embeddedFontLst>
    <p:embeddedFont>
      <p:font typeface="Amasis MT Pro Black" panose="02040A04050005020304" pitchFamily="18" charset="0"/>
      <p:bold r:id="rId16"/>
      <p:boldItalic r:id="rId17"/>
    </p:embeddedFont>
    <p:embeddedFont>
      <p:font typeface="Amasis MT Pro Medium" panose="02040604050005020304" pitchFamily="18" charset="0"/>
      <p:regular r:id="rId18"/>
      <p:italic r:id="rId19"/>
    </p:embeddedFont>
    <p:embeddedFont>
      <p:font typeface="Playfair Display" panose="000005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4" roundtripDataSignature="AMtx7mjkVErBgkzwdww23IfFAQNcXj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C68179-B56E-4D85-BA20-A5736A7A986E}" v="5" dt="2025-07-04T18:11:17.938"/>
  </p1510:revLst>
</p1510:revInfo>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5" d="100"/>
          <a:sy n="25" d="100"/>
        </p:scale>
        <p:origin x="2386" y="92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6.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customschemas.google.com/relationships/presentationmetadata" Target="metadata"/><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10.png>
</file>

<file path=ppt/media/image2.png>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08281E12-8DB7-8415-6CB8-C2CA12EDCEDA}"/>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390D0D44-3827-5A51-DD14-550F66C340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AF67D21C-A140-A6F9-BBB3-09B2169F8D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93731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99F9A868-7EB3-F947-EF52-8A9717AC7180}"/>
            </a:ext>
          </a:extLst>
        </p:cNvPr>
        <p:cNvGrpSpPr/>
        <p:nvPr/>
      </p:nvGrpSpPr>
      <p:grpSpPr>
        <a:xfrm>
          <a:off x="0" y="0"/>
          <a:ext cx="0" cy="0"/>
          <a:chOff x="0" y="0"/>
          <a:chExt cx="0" cy="0"/>
        </a:xfrm>
      </p:grpSpPr>
      <p:sp>
        <p:nvSpPr>
          <p:cNvPr id="102" name="Google Shape;102;p3:notes">
            <a:extLst>
              <a:ext uri="{FF2B5EF4-FFF2-40B4-BE49-F238E27FC236}">
                <a16:creationId xmlns:a16="http://schemas.microsoft.com/office/drawing/2014/main" id="{423CA425-24FE-3CED-EA0B-A981C8C3D4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a:extLst>
              <a:ext uri="{FF2B5EF4-FFF2-40B4-BE49-F238E27FC236}">
                <a16:creationId xmlns:a16="http://schemas.microsoft.com/office/drawing/2014/main" id="{B4CBD5E2-BEC6-56DE-34D6-62F7B8B4A7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3573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4.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4.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4.gif"/><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75" y="-24140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81" r="-3380" b="-2126"/>
            </a:stretch>
          </a:blipFill>
          <a:ln>
            <a:noFill/>
          </a:ln>
        </p:spPr>
        <p:txBody>
          <a:bodyPr/>
          <a:lstStyle/>
          <a:p>
            <a:endParaRPr lang="en-IN"/>
          </a:p>
        </p:txBody>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32" b="-125756"/>
            </a:stretch>
          </a:blipFill>
          <a:ln>
            <a:noFill/>
          </a:ln>
        </p:spPr>
        <p:txBody>
          <a:bodyPr/>
          <a:lstStyle/>
          <a:p>
            <a:endParaRPr lang="en-IN"/>
          </a:p>
        </p:txBody>
      </p:sp>
      <p:pic>
        <p:nvPicPr>
          <p:cNvPr id="88" name="Google Shape;88;p1"/>
          <p:cNvPicPr preferRelativeResize="0"/>
          <p:nvPr/>
        </p:nvPicPr>
        <p:blipFill rotWithShape="1">
          <a:blip r:embed="rId6">
            <a:alphaModFix/>
          </a:blip>
          <a:srcRect/>
          <a:stretch/>
        </p:blipFill>
        <p:spPr>
          <a:xfrm rot="-10798857">
            <a:off x="2913592" y="2777294"/>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61" r="-3715"/>
            </a:stretch>
          </a:blipFill>
          <a:ln>
            <a:noFill/>
          </a:ln>
        </p:spPr>
        <p:txBody>
          <a:bodyPr/>
          <a:lstStyle/>
          <a:p>
            <a:endParaRPr lang="en-IN"/>
          </a:p>
        </p:txBody>
      </p:sp>
      <p:sp>
        <p:nvSpPr>
          <p:cNvPr id="90" name="Google Shape;90;p1"/>
          <p:cNvSpPr txBox="1"/>
          <p:nvPr/>
        </p:nvSpPr>
        <p:spPr>
          <a:xfrm>
            <a:off x="3390645" y="5111228"/>
            <a:ext cx="12318278" cy="1477328"/>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12000" b="0" i="0" u="none" strike="noStrike" cap="none" dirty="0" err="1">
                <a:solidFill>
                  <a:srgbClr val="009CFF"/>
                </a:solidFill>
                <a:latin typeface="Amasis MT Pro Medium" panose="02040604050005020304" pitchFamily="18" charset="0"/>
                <a:sym typeface="Arial"/>
              </a:rPr>
              <a:t>HackOrbit</a:t>
            </a:r>
            <a:r>
              <a:rPr lang="en-US" sz="12000" b="0" i="0" u="none" strike="noStrike" cap="none" dirty="0">
                <a:solidFill>
                  <a:srgbClr val="009CFF"/>
                </a:solidFill>
                <a:latin typeface="Amasis MT Pro Medium" panose="02040604050005020304" pitchFamily="18" charset="0"/>
                <a:sym typeface="Arial"/>
              </a:rPr>
              <a:t> - 2025</a:t>
            </a:r>
            <a:endParaRPr sz="12000" dirty="0">
              <a:latin typeface="Amasis MT Pro Medium" panose="02040604050005020304" pitchFamily="18" charset="0"/>
            </a:endParaRPr>
          </a:p>
        </p:txBody>
      </p:sp>
      <p:sp>
        <p:nvSpPr>
          <p:cNvPr id="91" name="Google Shape;91;p1"/>
          <p:cNvSpPr txBox="1"/>
          <p:nvPr/>
        </p:nvSpPr>
        <p:spPr>
          <a:xfrm>
            <a:off x="2912515" y="8703195"/>
            <a:ext cx="12029792" cy="3279616"/>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None/>
            </a:pPr>
            <a:r>
              <a:rPr lang="en-US" sz="9600" b="1" dirty="0">
                <a:solidFill>
                  <a:srgbClr val="D9D9D9"/>
                </a:solidFill>
                <a:latin typeface="Amasis MT Pro Medium" panose="02040604050005020304" pitchFamily="18" charset="0"/>
              </a:rPr>
              <a:t>Team Name :</a:t>
            </a:r>
          </a:p>
          <a:p>
            <a:pPr marL="0" marR="0" lvl="0" indent="0" algn="ctr" rtl="0">
              <a:lnSpc>
                <a:spcPct val="111004"/>
              </a:lnSpc>
              <a:spcBef>
                <a:spcPts val="0"/>
              </a:spcBef>
              <a:spcAft>
                <a:spcPts val="0"/>
              </a:spcAft>
              <a:buNone/>
            </a:pPr>
            <a:r>
              <a:rPr lang="en-US" sz="9600" b="1" dirty="0">
                <a:solidFill>
                  <a:srgbClr val="D9D9D9"/>
                </a:solidFill>
                <a:latin typeface="Amasis MT Pro Medium" panose="02040604050005020304" pitchFamily="18" charset="0"/>
              </a:rPr>
              <a:t>Tech Titans</a:t>
            </a:r>
            <a:endParaRPr sz="9600" dirty="0">
              <a:latin typeface="Amasis MT Pro Medium" panose="020406040500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56" name="Google Shape;156;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57" name="Google Shape;157;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58" name="Google Shape;158;p9"/>
          <p:cNvSpPr txBox="1"/>
          <p:nvPr/>
        </p:nvSpPr>
        <p:spPr>
          <a:xfrm>
            <a:off x="905123" y="3096129"/>
            <a:ext cx="16951569" cy="2654573"/>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15000" b="1" i="0" u="none" strike="noStrike" cap="none" dirty="0">
                <a:solidFill>
                  <a:srgbClr val="FFFFFF"/>
                </a:solidFill>
                <a:latin typeface="Playfair Display"/>
                <a:ea typeface="Playfair Display"/>
                <a:cs typeface="Playfair Display"/>
                <a:sym typeface="Playfair Display"/>
              </a:rPr>
              <a:t>Thank You !!!</a:t>
            </a:r>
            <a:endParaRPr sz="15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97" name="Google Shape;97;p2"/>
          <p:cNvSpPr/>
          <p:nvPr/>
        </p:nvSpPr>
        <p:spPr>
          <a:xfrm rot="-5400000">
            <a:off x="1549952" y="-389257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98" name="Google Shape;98;p2"/>
          <p:cNvPicPr preferRelativeResize="0"/>
          <p:nvPr/>
        </p:nvPicPr>
        <p:blipFill rotWithShape="1">
          <a:blip r:embed="rId5">
            <a:alphaModFix/>
          </a:blip>
          <a:srcRect/>
          <a:stretch/>
        </p:blipFill>
        <p:spPr>
          <a:xfrm rot="-10798857">
            <a:off x="3996908" y="2615139"/>
            <a:ext cx="10029716" cy="5262605"/>
          </a:xfrm>
          <a:prstGeom prst="rect">
            <a:avLst/>
          </a:prstGeom>
          <a:noFill/>
          <a:ln>
            <a:noFill/>
          </a:ln>
        </p:spPr>
      </p:pic>
      <p:sp>
        <p:nvSpPr>
          <p:cNvPr id="99" name="Google Shape;99;p2"/>
          <p:cNvSpPr txBox="1"/>
          <p:nvPr/>
        </p:nvSpPr>
        <p:spPr>
          <a:xfrm>
            <a:off x="1617563" y="-616600"/>
            <a:ext cx="14788406" cy="4875181"/>
          </a:xfrm>
          <a:prstGeom prst="rect">
            <a:avLst/>
          </a:prstGeom>
          <a:noFill/>
          <a:ln>
            <a:noFill/>
          </a:ln>
        </p:spPr>
        <p:txBody>
          <a:bodyPr spcFirstLastPara="1" wrap="square" lIns="0" tIns="0" rIns="0" bIns="0" anchor="t" anchorCtr="0">
            <a:spAutoFit/>
          </a:bodyPr>
          <a:lstStyle/>
          <a:p>
            <a:pPr marL="0" marR="0" lvl="0" indent="0" algn="ctr" rtl="0">
              <a:lnSpc>
                <a:spcPct val="109990"/>
              </a:lnSpc>
              <a:spcBef>
                <a:spcPts val="0"/>
              </a:spcBef>
              <a:spcAft>
                <a:spcPts val="0"/>
              </a:spcAft>
              <a:buNone/>
            </a:pPr>
            <a:r>
              <a:rPr lang="en-US" sz="7200" b="0" i="0" u="none" strike="noStrike" cap="none" dirty="0">
                <a:solidFill>
                  <a:srgbClr val="FFFFFF"/>
                </a:solidFill>
                <a:latin typeface="Amasis MT Pro Black" panose="02040A04050005020304" pitchFamily="18" charset="0"/>
                <a:sym typeface="Arial"/>
              </a:rPr>
              <a:t> THEME &amp; PROBLEM STATEMENT</a:t>
            </a:r>
            <a:endParaRPr sz="7200" dirty="0">
              <a:latin typeface="Amasis MT Pro Black" panose="02040A04050005020304" pitchFamily="18" charset="0"/>
            </a:endParaRPr>
          </a:p>
          <a:p>
            <a:pPr marL="0" marR="0" lvl="0" indent="0" algn="ctr" rtl="0">
              <a:lnSpc>
                <a:spcPct val="109990"/>
              </a:lnSpc>
              <a:spcBef>
                <a:spcPts val="0"/>
              </a:spcBef>
              <a:spcAft>
                <a:spcPts val="0"/>
              </a:spcAft>
              <a:buNone/>
            </a:pPr>
            <a:endParaRPr sz="7200" b="0" i="0" u="none" strike="noStrike" cap="none" dirty="0">
              <a:solidFill>
                <a:srgbClr val="FFFFFF"/>
              </a:solidFill>
              <a:latin typeface="Amasis MT Pro Black" panose="02040A04050005020304" pitchFamily="18" charset="0"/>
              <a:sym typeface="Arial"/>
            </a:endParaRPr>
          </a:p>
          <a:p>
            <a:pPr marL="0" marR="0" lvl="0" indent="0" algn="ctr" rtl="0">
              <a:lnSpc>
                <a:spcPct val="109990"/>
              </a:lnSpc>
              <a:spcBef>
                <a:spcPts val="0"/>
              </a:spcBef>
              <a:spcAft>
                <a:spcPts val="0"/>
              </a:spcAft>
              <a:buNone/>
            </a:pPr>
            <a:endParaRPr sz="7200" b="0" i="0" u="none" strike="noStrike" cap="none" dirty="0">
              <a:solidFill>
                <a:srgbClr val="FFFFFF"/>
              </a:solidFill>
              <a:latin typeface="Amasis MT Pro Black" panose="02040A04050005020304" pitchFamily="18" charset="0"/>
              <a:sym typeface="Arial"/>
            </a:endParaRPr>
          </a:p>
        </p:txBody>
      </p:sp>
      <p:sp>
        <p:nvSpPr>
          <p:cNvPr id="3" name="TextBox 2">
            <a:extLst>
              <a:ext uri="{FF2B5EF4-FFF2-40B4-BE49-F238E27FC236}">
                <a16:creationId xmlns:a16="http://schemas.microsoft.com/office/drawing/2014/main" id="{96BCFF1E-E8F4-868B-B200-733C0AC3078D}"/>
              </a:ext>
            </a:extLst>
          </p:cNvPr>
          <p:cNvSpPr txBox="1"/>
          <p:nvPr/>
        </p:nvSpPr>
        <p:spPr>
          <a:xfrm>
            <a:off x="1071670" y="2653686"/>
            <a:ext cx="9430043" cy="9633406"/>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Theme:</a:t>
            </a:r>
            <a:br>
              <a:rPr lang="en-US" sz="4400" dirty="0">
                <a:solidFill>
                  <a:schemeClr val="bg1"/>
                </a:solidFill>
                <a:latin typeface="Times New Roman" panose="02020603050405020304" pitchFamily="18" charset="0"/>
                <a:cs typeface="Times New Roman" panose="02020603050405020304" pitchFamily="18" charset="0"/>
              </a:rPr>
            </a:br>
            <a:r>
              <a:rPr lang="en-US" sz="4400" dirty="0">
                <a:solidFill>
                  <a:schemeClr val="bg1"/>
                </a:solidFill>
                <a:latin typeface="Times New Roman" panose="02020603050405020304" pitchFamily="18" charset="0"/>
                <a:cs typeface="Times New Roman" panose="02020603050405020304" pitchFamily="18" charset="0"/>
              </a:rPr>
              <a:t>Artificial Intelligence and Machine Learning</a:t>
            </a:r>
          </a:p>
          <a:p>
            <a:endParaRPr lang="en-US" sz="4400" dirty="0">
              <a:solidFill>
                <a:schemeClr val="bg1"/>
              </a:solidFill>
              <a:latin typeface="Times New Roman" panose="02020603050405020304" pitchFamily="18" charset="0"/>
              <a:cs typeface="Times New Roman" panose="02020603050405020304" pitchFamily="18" charset="0"/>
            </a:endParaRPr>
          </a:p>
          <a:p>
            <a:r>
              <a:rPr lang="en-US" sz="4400" b="1" dirty="0">
                <a:solidFill>
                  <a:schemeClr val="bg1"/>
                </a:solidFill>
                <a:latin typeface="Times New Roman" panose="02020603050405020304" pitchFamily="18" charset="0"/>
                <a:cs typeface="Times New Roman" panose="02020603050405020304" pitchFamily="18" charset="0"/>
              </a:rPr>
              <a:t>Problem Statement:</a:t>
            </a:r>
            <a:br>
              <a:rPr lang="en-US" sz="4400" dirty="0">
                <a:solidFill>
                  <a:schemeClr val="bg1"/>
                </a:solidFill>
                <a:latin typeface="Times New Roman" panose="02020603050405020304" pitchFamily="18" charset="0"/>
                <a:cs typeface="Times New Roman" panose="02020603050405020304" pitchFamily="18" charset="0"/>
              </a:rPr>
            </a:br>
            <a:r>
              <a:rPr lang="en-US" sz="4400" dirty="0">
                <a:solidFill>
                  <a:schemeClr val="bg1"/>
                </a:solidFill>
                <a:latin typeface="Times New Roman" panose="02020603050405020304" pitchFamily="18" charset="0"/>
                <a:cs typeface="Times New Roman" panose="02020603050405020304" pitchFamily="18" charset="0"/>
              </a:rPr>
              <a:t>In rural and government schools of India, hygiene conditions like toilets, kitchens, and drinking water areas are often not properly maintained. Manual inspections are irregular and paper reports are unreliable. This leads to unhealthy environments for children and increases the risk of diseases.</a:t>
            </a:r>
          </a:p>
          <a:p>
            <a:endParaRPr lang="en-IN" sz="4800" dirty="0">
              <a:solidFill>
                <a:schemeClr val="bg1"/>
              </a:solidFill>
            </a:endParaRPr>
          </a:p>
        </p:txBody>
      </p:sp>
      <p:pic>
        <p:nvPicPr>
          <p:cNvPr id="1026" name="Picture 2" descr="Top 10 Water, Sanitation and Hygiene based Projects Though CSR in India-  CSRBOX">
            <a:extLst>
              <a:ext uri="{FF2B5EF4-FFF2-40B4-BE49-F238E27FC236}">
                <a16:creationId xmlns:a16="http://schemas.microsoft.com/office/drawing/2014/main" id="{B8FF3312-956C-C8A2-0E99-11AEC14411C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873802" y="4025417"/>
            <a:ext cx="6604593" cy="579852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a:extLst>
            <a:ext uri="{FF2B5EF4-FFF2-40B4-BE49-F238E27FC236}">
              <a16:creationId xmlns:a16="http://schemas.microsoft.com/office/drawing/2014/main" id="{8EBD9EFF-8163-20F2-367F-02D717FB0E36}"/>
            </a:ext>
          </a:extLst>
        </p:cNvPr>
        <p:cNvGrpSpPr/>
        <p:nvPr/>
      </p:nvGrpSpPr>
      <p:grpSpPr>
        <a:xfrm>
          <a:off x="0" y="0"/>
          <a:ext cx="0" cy="0"/>
          <a:chOff x="0" y="0"/>
          <a:chExt cx="0" cy="0"/>
        </a:xfrm>
      </p:grpSpPr>
      <p:sp>
        <p:nvSpPr>
          <p:cNvPr id="105" name="Google Shape;105;p3">
            <a:extLst>
              <a:ext uri="{FF2B5EF4-FFF2-40B4-BE49-F238E27FC236}">
                <a16:creationId xmlns:a16="http://schemas.microsoft.com/office/drawing/2014/main" id="{D35CD76E-8C38-4642-58A5-F1B01596115D}"/>
              </a:ext>
            </a:extLst>
          </p:cNvPr>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06" name="Google Shape;106;p3">
            <a:extLst>
              <a:ext uri="{FF2B5EF4-FFF2-40B4-BE49-F238E27FC236}">
                <a16:creationId xmlns:a16="http://schemas.microsoft.com/office/drawing/2014/main" id="{D79B29E2-E8A2-C849-CA4A-05FCB26FC775}"/>
              </a:ext>
            </a:extLst>
          </p:cNvPr>
          <p:cNvSpPr/>
          <p:nvPr/>
        </p:nvSpPr>
        <p:spPr>
          <a:xfrm rot="-5400000">
            <a:off x="1549950"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107" name="Google Shape;107;p3">
            <a:extLst>
              <a:ext uri="{FF2B5EF4-FFF2-40B4-BE49-F238E27FC236}">
                <a16:creationId xmlns:a16="http://schemas.microsoft.com/office/drawing/2014/main" id="{7C2C645C-C4E3-A005-622B-CB4C01E0590B}"/>
              </a:ext>
            </a:extLst>
          </p:cNvPr>
          <p:cNvPicPr preferRelativeResize="0"/>
          <p:nvPr/>
        </p:nvPicPr>
        <p:blipFill rotWithShape="1">
          <a:blip r:embed="rId5">
            <a:alphaModFix/>
          </a:blip>
          <a:srcRect/>
          <a:stretch/>
        </p:blipFill>
        <p:spPr>
          <a:xfrm rot="-10798857">
            <a:off x="3681956" y="2751564"/>
            <a:ext cx="9765317" cy="5468578"/>
          </a:xfrm>
          <a:prstGeom prst="rect">
            <a:avLst/>
          </a:prstGeom>
          <a:noFill/>
          <a:ln>
            <a:noFill/>
          </a:ln>
        </p:spPr>
      </p:pic>
      <p:sp>
        <p:nvSpPr>
          <p:cNvPr id="108" name="Google Shape;108;p3">
            <a:extLst>
              <a:ext uri="{FF2B5EF4-FFF2-40B4-BE49-F238E27FC236}">
                <a16:creationId xmlns:a16="http://schemas.microsoft.com/office/drawing/2014/main" id="{B45F4FF4-7F3B-EDE4-2F9E-CABCA2BF08C8}"/>
              </a:ext>
            </a:extLst>
          </p:cNvPr>
          <p:cNvSpPr txBox="1"/>
          <p:nvPr/>
        </p:nvSpPr>
        <p:spPr>
          <a:xfrm>
            <a:off x="3128411" y="-1162564"/>
            <a:ext cx="11341330" cy="1218795"/>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7200" b="0" i="0" u="none" strike="noStrike" cap="none" dirty="0">
                <a:solidFill>
                  <a:srgbClr val="FFFFFF"/>
                </a:solidFill>
                <a:latin typeface="Amasis MT Pro Black" panose="02040A04050005020304" pitchFamily="18" charset="0"/>
                <a:sym typeface="Arial"/>
              </a:rPr>
              <a:t>PROPOSED SOLUTION</a:t>
            </a:r>
            <a:endParaRPr sz="7200" dirty="0">
              <a:latin typeface="Amasis MT Pro Black" panose="02040A04050005020304" pitchFamily="18" charset="0"/>
            </a:endParaRPr>
          </a:p>
        </p:txBody>
      </p:sp>
      <p:sp>
        <p:nvSpPr>
          <p:cNvPr id="5" name="Rectangle 4">
            <a:extLst>
              <a:ext uri="{FF2B5EF4-FFF2-40B4-BE49-F238E27FC236}">
                <a16:creationId xmlns:a16="http://schemas.microsoft.com/office/drawing/2014/main" id="{A53F65FD-17DB-F503-130A-C671B7BF2AFB}"/>
              </a:ext>
            </a:extLst>
          </p:cNvPr>
          <p:cNvSpPr>
            <a:spLocks noChangeArrowheads="1"/>
          </p:cNvSpPr>
          <p:nvPr/>
        </p:nvSpPr>
        <p:spPr bwMode="auto">
          <a:xfrm>
            <a:off x="1" y="5578186"/>
            <a:ext cx="1678744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bg1"/>
              </a:solidFill>
              <a:effectLst/>
              <a:latin typeface="Arial" panose="020B0604020202020204" pitchFamily="34" charset="0"/>
            </a:endParaRPr>
          </a:p>
        </p:txBody>
      </p:sp>
      <p:sp>
        <p:nvSpPr>
          <p:cNvPr id="2" name="Rectangle 1">
            <a:extLst>
              <a:ext uri="{FF2B5EF4-FFF2-40B4-BE49-F238E27FC236}">
                <a16:creationId xmlns:a16="http://schemas.microsoft.com/office/drawing/2014/main" id="{77854782-26C4-E908-6254-858479F775D5}"/>
              </a:ext>
            </a:extLst>
          </p:cNvPr>
          <p:cNvSpPr>
            <a:spLocks noChangeArrowheads="1"/>
          </p:cNvSpPr>
          <p:nvPr/>
        </p:nvSpPr>
        <p:spPr bwMode="auto">
          <a:xfrm>
            <a:off x="515815" y="607595"/>
            <a:ext cx="18287999" cy="11603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4400" b="1" i="0"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1) </a:t>
            </a:r>
            <a:r>
              <a:rPr kumimoji="0" lang="en-US" altLang="en-US" sz="4400" b="1" i="0" u="sng"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Photo Collection</a:t>
            </a:r>
            <a:endParaRPr kumimoji="0" lang="en-US" altLang="en-US" sz="4400" b="0" i="0" u="sng"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Teachers or staff take daily/weekly photos of hygiene areas (toilets, kitchens, handwash points, etc.) using a mobile app or a simple Google Form.</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4400" b="1" i="0"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2) </a:t>
            </a:r>
            <a:r>
              <a:rPr kumimoji="0" lang="en-US" altLang="en-US" sz="4400" b="1" i="0" u="sng"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AI Image Analysis</a:t>
            </a:r>
            <a:endParaRPr kumimoji="0" lang="en-US" altLang="en-US" sz="4400" b="0" i="0" u="sng"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An AI model (trained using TensorFlow Lite) scans images for:</a:t>
            </a:r>
          </a:p>
          <a:p>
            <a:pPr marL="1200150" marR="0" lvl="1" indent="-7429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Trash presence</a:t>
            </a:r>
          </a:p>
          <a:p>
            <a:pPr marL="1200150" marR="0" lvl="1" indent="-7429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Water leaks</a:t>
            </a:r>
          </a:p>
          <a:p>
            <a:pPr marL="1200150" marR="0" lvl="1" indent="-7429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Dirty floor</a:t>
            </a:r>
          </a:p>
          <a:p>
            <a:pPr marL="1200150" marR="0" lvl="1" indent="-7429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No soap</a:t>
            </a:r>
          </a:p>
          <a:p>
            <a:pPr marL="1200150" marR="0" lvl="1" indent="-7429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Overflowing dustbins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4400" b="1" i="0"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3) </a:t>
            </a:r>
            <a:r>
              <a:rPr kumimoji="0" lang="en-US" altLang="en-US" sz="4400" b="1" i="0" u="sng"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Hygiene Score Generation</a:t>
            </a:r>
            <a:endParaRPr kumimoji="0" lang="en-US" altLang="en-US" sz="4400" b="0" i="0" u="sng"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AI model gives a hygiene score </a:t>
            </a:r>
          </a:p>
          <a:p>
            <a:pPr marL="0" marR="0" lvl="0" indent="0" algn="l" defTabSz="914400" rtl="0" eaLnBrk="0" fontAlgn="base" latinLnBrk="0" hangingPunct="0">
              <a:lnSpc>
                <a:spcPct val="100000"/>
              </a:lnSpc>
              <a:spcBef>
                <a:spcPct val="0"/>
              </a:spcBef>
              <a:spcAft>
                <a:spcPct val="0"/>
              </a:spcAft>
              <a:buClrTx/>
              <a:buSzTx/>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(like 0–100) based on the issues </a:t>
            </a:r>
          </a:p>
          <a:p>
            <a:pPr marL="0" marR="0" lvl="0" indent="0" algn="l" defTabSz="914400" rtl="0" eaLnBrk="0" fontAlgn="base" latinLnBrk="0" hangingPunct="0">
              <a:lnSpc>
                <a:spcPct val="100000"/>
              </a:lnSpc>
              <a:spcBef>
                <a:spcPct val="0"/>
              </a:spcBef>
              <a:spcAft>
                <a:spcPct val="0"/>
              </a:spcAft>
              <a:buClrTx/>
              <a:buSzTx/>
              <a:tabLst/>
            </a:pPr>
            <a:r>
              <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found.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pic>
        <p:nvPicPr>
          <p:cNvPr id="7" name="Picture 6" descr="A comparison of a house and a door&#10;&#10;AI-generated content may be incorrect.">
            <a:extLst>
              <a:ext uri="{FF2B5EF4-FFF2-40B4-BE49-F238E27FC236}">
                <a16:creationId xmlns:a16="http://schemas.microsoft.com/office/drawing/2014/main" id="{ABFB3389-4428-B243-0B41-CF4E660DFDE2}"/>
              </a:ext>
            </a:extLst>
          </p:cNvPr>
          <p:cNvPicPr>
            <a:picLocks noChangeAspect="1"/>
          </p:cNvPicPr>
          <p:nvPr/>
        </p:nvPicPr>
        <p:blipFill>
          <a:blip r:embed="rId6"/>
          <a:stretch>
            <a:fillRect/>
          </a:stretch>
        </p:blipFill>
        <p:spPr>
          <a:xfrm>
            <a:off x="8564614" y="5578185"/>
            <a:ext cx="9751768" cy="5471825"/>
          </a:xfrm>
          <a:prstGeom prst="rect">
            <a:avLst/>
          </a:prstGeom>
        </p:spPr>
      </p:pic>
    </p:spTree>
    <p:extLst>
      <p:ext uri="{BB962C8B-B14F-4D97-AF65-F5344CB8AC3E}">
        <p14:creationId xmlns:p14="http://schemas.microsoft.com/office/powerpoint/2010/main" val="3041091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a:extLst>
            <a:ext uri="{FF2B5EF4-FFF2-40B4-BE49-F238E27FC236}">
              <a16:creationId xmlns:a16="http://schemas.microsoft.com/office/drawing/2014/main" id="{57F634EC-CFC0-38AA-2B6D-E29DE8730725}"/>
            </a:ext>
          </a:extLst>
        </p:cNvPr>
        <p:cNvGrpSpPr/>
        <p:nvPr/>
      </p:nvGrpSpPr>
      <p:grpSpPr>
        <a:xfrm>
          <a:off x="0" y="0"/>
          <a:ext cx="0" cy="0"/>
          <a:chOff x="0" y="0"/>
          <a:chExt cx="0" cy="0"/>
        </a:xfrm>
      </p:grpSpPr>
      <p:sp>
        <p:nvSpPr>
          <p:cNvPr id="105" name="Google Shape;105;p3">
            <a:extLst>
              <a:ext uri="{FF2B5EF4-FFF2-40B4-BE49-F238E27FC236}">
                <a16:creationId xmlns:a16="http://schemas.microsoft.com/office/drawing/2014/main" id="{F4CA8CCB-5382-1991-AEA8-E69CA099818A}"/>
              </a:ext>
            </a:extLst>
          </p:cNvPr>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06" name="Google Shape;106;p3">
            <a:extLst>
              <a:ext uri="{FF2B5EF4-FFF2-40B4-BE49-F238E27FC236}">
                <a16:creationId xmlns:a16="http://schemas.microsoft.com/office/drawing/2014/main" id="{3FD30F6E-3E91-7320-3894-E900F6684EDD}"/>
              </a:ext>
            </a:extLst>
          </p:cNvPr>
          <p:cNvSpPr/>
          <p:nvPr/>
        </p:nvSpPr>
        <p:spPr>
          <a:xfrm rot="-5400000">
            <a:off x="1549951"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107" name="Google Shape;107;p3">
            <a:extLst>
              <a:ext uri="{FF2B5EF4-FFF2-40B4-BE49-F238E27FC236}">
                <a16:creationId xmlns:a16="http://schemas.microsoft.com/office/drawing/2014/main" id="{21AE4282-E2CC-8515-E51C-63909C039B44}"/>
              </a:ext>
            </a:extLst>
          </p:cNvPr>
          <p:cNvPicPr preferRelativeResize="0"/>
          <p:nvPr/>
        </p:nvPicPr>
        <p:blipFill rotWithShape="1">
          <a:blip r:embed="rId5">
            <a:alphaModFix/>
          </a:blip>
          <a:srcRect/>
          <a:stretch/>
        </p:blipFill>
        <p:spPr>
          <a:xfrm rot="-10798857">
            <a:off x="3681956" y="2751564"/>
            <a:ext cx="9765317" cy="5468578"/>
          </a:xfrm>
          <a:prstGeom prst="rect">
            <a:avLst/>
          </a:prstGeom>
          <a:noFill/>
          <a:ln>
            <a:noFill/>
          </a:ln>
        </p:spPr>
      </p:pic>
      <p:sp>
        <p:nvSpPr>
          <p:cNvPr id="108" name="Google Shape;108;p3">
            <a:extLst>
              <a:ext uri="{FF2B5EF4-FFF2-40B4-BE49-F238E27FC236}">
                <a16:creationId xmlns:a16="http://schemas.microsoft.com/office/drawing/2014/main" id="{DECE9552-42C9-7A19-81BB-0ABE74822BAE}"/>
              </a:ext>
            </a:extLst>
          </p:cNvPr>
          <p:cNvSpPr txBox="1"/>
          <p:nvPr/>
        </p:nvSpPr>
        <p:spPr>
          <a:xfrm>
            <a:off x="3058071" y="-918978"/>
            <a:ext cx="11013085" cy="223445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6600" b="0" i="0" u="none" strike="noStrike" cap="none" dirty="0">
                <a:solidFill>
                  <a:srgbClr val="FFFFFF"/>
                </a:solidFill>
                <a:latin typeface="Amasis MT Pro Black" panose="02040A04050005020304" pitchFamily="18" charset="0"/>
                <a:sym typeface="Arial"/>
              </a:rPr>
              <a:t>PROPOSED SOLUTION (CONTINUED)</a:t>
            </a:r>
            <a:endParaRPr sz="6600" dirty="0">
              <a:latin typeface="Amasis MT Pro Black" panose="02040A04050005020304" pitchFamily="18" charset="0"/>
            </a:endParaRPr>
          </a:p>
        </p:txBody>
      </p:sp>
      <p:sp>
        <p:nvSpPr>
          <p:cNvPr id="5" name="Rectangle 4">
            <a:extLst>
              <a:ext uri="{FF2B5EF4-FFF2-40B4-BE49-F238E27FC236}">
                <a16:creationId xmlns:a16="http://schemas.microsoft.com/office/drawing/2014/main" id="{8543518C-F80E-C2DD-5072-53BA268A0F40}"/>
              </a:ext>
            </a:extLst>
          </p:cNvPr>
          <p:cNvSpPr>
            <a:spLocks noChangeArrowheads="1"/>
          </p:cNvSpPr>
          <p:nvPr/>
        </p:nvSpPr>
        <p:spPr bwMode="auto">
          <a:xfrm>
            <a:off x="1" y="5578186"/>
            <a:ext cx="1678744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bg1"/>
              </a:solidFill>
              <a:effectLst/>
              <a:latin typeface="Arial" panose="020B0604020202020204" pitchFamily="34" charset="0"/>
            </a:endParaRPr>
          </a:p>
        </p:txBody>
      </p:sp>
      <p:sp>
        <p:nvSpPr>
          <p:cNvPr id="2" name="Rectangle 1">
            <a:extLst>
              <a:ext uri="{FF2B5EF4-FFF2-40B4-BE49-F238E27FC236}">
                <a16:creationId xmlns:a16="http://schemas.microsoft.com/office/drawing/2014/main" id="{15071765-BDA1-AD3B-37A9-3E317E6FE104}"/>
              </a:ext>
            </a:extLst>
          </p:cNvPr>
          <p:cNvSpPr>
            <a:spLocks noChangeArrowheads="1"/>
          </p:cNvSpPr>
          <p:nvPr/>
        </p:nvSpPr>
        <p:spPr bwMode="auto">
          <a:xfrm>
            <a:off x="1242647" y="1877665"/>
            <a:ext cx="17387492" cy="957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sz="4400" b="1" dirty="0">
                <a:solidFill>
                  <a:schemeClr val="bg1"/>
                </a:solidFill>
                <a:latin typeface="Times New Roman" panose="02020603050405020304" pitchFamily="18" charset="0"/>
                <a:cs typeface="Times New Roman" panose="02020603050405020304" pitchFamily="18" charset="0"/>
              </a:rPr>
              <a:t>4) </a:t>
            </a:r>
            <a:r>
              <a:rPr lang="en-US" altLang="en-US" sz="4400" b="1" u="sng" dirty="0">
                <a:solidFill>
                  <a:schemeClr val="bg1"/>
                </a:solidFill>
                <a:latin typeface="Times New Roman" panose="02020603050405020304" pitchFamily="18" charset="0"/>
                <a:cs typeface="Times New Roman" panose="02020603050405020304" pitchFamily="18" charset="0"/>
              </a:rPr>
              <a:t>Report and Suggestions</a:t>
            </a:r>
            <a:endParaRPr lang="en-US" altLang="en-US" sz="4400" u="sng" dirty="0">
              <a:solidFill>
                <a:schemeClr val="bg1"/>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ClrTx/>
            </a:pPr>
            <a:r>
              <a:rPr lang="en-US" altLang="en-US" sz="4400" dirty="0">
                <a:solidFill>
                  <a:schemeClr val="bg1"/>
                </a:solidFill>
                <a:latin typeface="Times New Roman" panose="02020603050405020304" pitchFamily="18" charset="0"/>
                <a:cs typeface="Times New Roman" panose="02020603050405020304" pitchFamily="18" charset="0"/>
              </a:rPr>
              <a:t>The system generates a simple report with:</a:t>
            </a:r>
          </a:p>
          <a:p>
            <a:pPr marL="457200" lvl="1" eaLnBrk="0" fontAlgn="base" hangingPunct="0">
              <a:spcBef>
                <a:spcPct val="0"/>
              </a:spcBef>
              <a:spcAft>
                <a:spcPct val="0"/>
              </a:spcAft>
              <a:buClrTx/>
              <a:buFontTx/>
              <a:buChar char="•"/>
            </a:pPr>
            <a:r>
              <a:rPr lang="en-US" altLang="en-US" sz="4400" dirty="0">
                <a:solidFill>
                  <a:schemeClr val="bg1"/>
                </a:solidFill>
                <a:latin typeface="Times New Roman" panose="02020603050405020304" pitchFamily="18" charset="0"/>
                <a:cs typeface="Times New Roman" panose="02020603050405020304" pitchFamily="18" charset="0"/>
              </a:rPr>
              <a:t>Hygiene score</a:t>
            </a:r>
          </a:p>
          <a:p>
            <a:pPr marL="457200" lvl="1" eaLnBrk="0" fontAlgn="base" hangingPunct="0">
              <a:spcBef>
                <a:spcPct val="0"/>
              </a:spcBef>
              <a:spcAft>
                <a:spcPct val="0"/>
              </a:spcAft>
              <a:buClrTx/>
              <a:buFontTx/>
              <a:buChar char="•"/>
            </a:pPr>
            <a:r>
              <a:rPr lang="en-US" altLang="en-US" sz="4400" dirty="0">
                <a:solidFill>
                  <a:schemeClr val="bg1"/>
                </a:solidFill>
                <a:latin typeface="Times New Roman" panose="02020603050405020304" pitchFamily="18" charset="0"/>
                <a:cs typeface="Times New Roman" panose="02020603050405020304" pitchFamily="18" charset="0"/>
              </a:rPr>
              <a:t>Problems found</a:t>
            </a:r>
          </a:p>
          <a:p>
            <a:pPr marL="457200" lvl="1" eaLnBrk="0" fontAlgn="base" hangingPunct="0">
              <a:spcBef>
                <a:spcPct val="0"/>
              </a:spcBef>
              <a:spcAft>
                <a:spcPct val="0"/>
              </a:spcAft>
              <a:buClrTx/>
              <a:buFontTx/>
              <a:buChar char="•"/>
            </a:pPr>
            <a:r>
              <a:rPr lang="en-US" altLang="en-US" sz="4400" dirty="0">
                <a:solidFill>
                  <a:schemeClr val="bg1"/>
                </a:solidFill>
                <a:latin typeface="Times New Roman" panose="02020603050405020304" pitchFamily="18" charset="0"/>
                <a:cs typeface="Times New Roman" panose="02020603050405020304" pitchFamily="18" charset="0"/>
              </a:rPr>
              <a:t>Suggestions (clean area, refill soap, fix tap)</a:t>
            </a:r>
          </a:p>
          <a:p>
            <a:pPr marL="457200" lvl="1" eaLnBrk="0" fontAlgn="base" hangingPunct="0">
              <a:spcBef>
                <a:spcPct val="0"/>
              </a:spcBef>
              <a:spcAft>
                <a:spcPct val="0"/>
              </a:spcAft>
              <a:buClrTx/>
              <a:buFontTx/>
              <a:buChar char="•"/>
            </a:pPr>
            <a:endParaRPr lang="en-US" altLang="en-US" sz="4400" dirty="0">
              <a:solidFill>
                <a:schemeClr val="bg1"/>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ClrTx/>
            </a:pPr>
            <a:r>
              <a:rPr lang="en-US" altLang="en-US" sz="4400" b="1" dirty="0">
                <a:solidFill>
                  <a:schemeClr val="bg1"/>
                </a:solidFill>
                <a:latin typeface="Times New Roman" panose="02020603050405020304" pitchFamily="18" charset="0"/>
                <a:cs typeface="Times New Roman" panose="02020603050405020304" pitchFamily="18" charset="0"/>
              </a:rPr>
              <a:t>5) </a:t>
            </a:r>
            <a:r>
              <a:rPr lang="en-US" altLang="en-US" sz="4400" b="1" u="sng" dirty="0">
                <a:solidFill>
                  <a:schemeClr val="bg1"/>
                </a:solidFill>
                <a:latin typeface="Times New Roman" panose="02020603050405020304" pitchFamily="18" charset="0"/>
                <a:cs typeface="Times New Roman" panose="02020603050405020304" pitchFamily="18" charset="0"/>
              </a:rPr>
              <a:t>Dashboard View</a:t>
            </a:r>
            <a:endParaRPr lang="en-US" altLang="en-US" sz="4400" u="sng" dirty="0">
              <a:solidFill>
                <a:schemeClr val="bg1"/>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ClrTx/>
            </a:pPr>
            <a:r>
              <a:rPr lang="en-US" altLang="en-US" sz="4400" dirty="0">
                <a:solidFill>
                  <a:schemeClr val="bg1"/>
                </a:solidFill>
                <a:latin typeface="Times New Roman" panose="02020603050405020304" pitchFamily="18" charset="0"/>
                <a:cs typeface="Times New Roman" panose="02020603050405020304" pitchFamily="18" charset="0"/>
              </a:rPr>
              <a:t>A simple web dashboard shows hygiene reports, problem trends, and highlights schools needing attention.</a:t>
            </a:r>
          </a:p>
          <a:p>
            <a:pPr lvl="0" eaLnBrk="0" fontAlgn="base" hangingPunct="0">
              <a:spcBef>
                <a:spcPct val="0"/>
              </a:spcBef>
              <a:spcAft>
                <a:spcPct val="0"/>
              </a:spcAft>
              <a:buClrTx/>
            </a:pPr>
            <a:endParaRPr lang="en-US" altLang="en-US" sz="4400" dirty="0">
              <a:solidFill>
                <a:schemeClr val="bg1"/>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ClrTx/>
            </a:pPr>
            <a:r>
              <a:rPr lang="en-US" altLang="en-US" sz="4400" b="1" dirty="0">
                <a:solidFill>
                  <a:schemeClr val="bg1"/>
                </a:solidFill>
                <a:latin typeface="Times New Roman" panose="02020603050405020304" pitchFamily="18" charset="0"/>
                <a:cs typeface="Times New Roman" panose="02020603050405020304" pitchFamily="18" charset="0"/>
              </a:rPr>
              <a:t>6) </a:t>
            </a:r>
            <a:r>
              <a:rPr lang="en-US" altLang="en-US" sz="4400" b="1" u="sng" dirty="0">
                <a:solidFill>
                  <a:schemeClr val="bg1"/>
                </a:solidFill>
                <a:latin typeface="Times New Roman" panose="02020603050405020304" pitchFamily="18" charset="0"/>
                <a:cs typeface="Times New Roman" panose="02020603050405020304" pitchFamily="18" charset="0"/>
              </a:rPr>
              <a:t>Auto Alerts</a:t>
            </a:r>
            <a:endParaRPr lang="en-US" altLang="en-US" sz="4400" u="sng" dirty="0">
              <a:solidFill>
                <a:schemeClr val="bg1"/>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ClrTx/>
            </a:pPr>
            <a:r>
              <a:rPr lang="en-US" altLang="en-US" sz="4400" dirty="0">
                <a:solidFill>
                  <a:schemeClr val="bg1"/>
                </a:solidFill>
                <a:latin typeface="Times New Roman" panose="02020603050405020304" pitchFamily="18" charset="0"/>
                <a:cs typeface="Times New Roman" panose="02020603050405020304" pitchFamily="18" charset="0"/>
              </a:rPr>
              <a:t>If hygiene score is below a set level (like 60), send SMS or email to school/district officer.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872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15" name="Google Shape;115;p4"/>
          <p:cNvSpPr/>
          <p:nvPr/>
        </p:nvSpPr>
        <p:spPr>
          <a:xfrm rot="-5400000">
            <a:off x="146544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16" name="Google Shape;116;p4"/>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17" name="Google Shape;117;p4"/>
          <p:cNvSpPr txBox="1"/>
          <p:nvPr/>
        </p:nvSpPr>
        <p:spPr>
          <a:xfrm>
            <a:off x="3713498" y="-610032"/>
            <a:ext cx="9767135" cy="243759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7200" b="0" i="0" u="none" strike="noStrike" cap="none" dirty="0">
                <a:solidFill>
                  <a:srgbClr val="FFFFFF"/>
                </a:solidFill>
                <a:latin typeface="Amasis MT Pro Black" panose="02040A04050005020304" pitchFamily="18" charset="0"/>
                <a:sym typeface="Arial"/>
              </a:rPr>
              <a:t>FLOWCHART / DIAGRAM</a:t>
            </a:r>
            <a:endParaRPr sz="7200" dirty="0">
              <a:latin typeface="Amasis MT Pro Black" panose="02040A04050005020304" pitchFamily="18" charset="0"/>
            </a:endParaRPr>
          </a:p>
        </p:txBody>
      </p:sp>
      <p:sp>
        <p:nvSpPr>
          <p:cNvPr id="3" name="Rectangle 1">
            <a:extLst>
              <a:ext uri="{FF2B5EF4-FFF2-40B4-BE49-F238E27FC236}">
                <a16:creationId xmlns:a16="http://schemas.microsoft.com/office/drawing/2014/main" id="{7FC8B5FA-0D07-750C-654B-70799ED4C438}"/>
              </a:ext>
            </a:extLst>
          </p:cNvPr>
          <p:cNvSpPr>
            <a:spLocks noChangeArrowheads="1"/>
          </p:cNvSpPr>
          <p:nvPr/>
        </p:nvSpPr>
        <p:spPr bwMode="auto">
          <a:xfrm>
            <a:off x="0" y="0"/>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 name="Picture 3" descr="A diagram of a program&#10;&#10;AI-generated content may be incorrect.">
            <a:extLst>
              <a:ext uri="{FF2B5EF4-FFF2-40B4-BE49-F238E27FC236}">
                <a16:creationId xmlns:a16="http://schemas.microsoft.com/office/drawing/2014/main" id="{DA97A51F-0E5F-63AF-77D8-12A1014ADE8A}"/>
              </a:ext>
            </a:extLst>
          </p:cNvPr>
          <p:cNvPicPr>
            <a:picLocks noChangeAspect="1"/>
          </p:cNvPicPr>
          <p:nvPr/>
        </p:nvPicPr>
        <p:blipFill>
          <a:blip r:embed="rId6"/>
          <a:srcRect t="15595"/>
          <a:stretch>
            <a:fillRect/>
          </a:stretch>
        </p:blipFill>
        <p:spPr>
          <a:xfrm>
            <a:off x="2051536" y="2407587"/>
            <a:ext cx="14184923" cy="891246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23" name="Google Shape;123;p5"/>
          <p:cNvSpPr/>
          <p:nvPr/>
        </p:nvSpPr>
        <p:spPr>
          <a:xfrm rot="-5400000">
            <a:off x="7583236" y="351264"/>
            <a:ext cx="7948136" cy="7722922"/>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24" name="Google Shape;124;p5"/>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25" name="Google Shape;125;p5"/>
          <p:cNvSpPr txBox="1"/>
          <p:nvPr/>
        </p:nvSpPr>
        <p:spPr>
          <a:xfrm>
            <a:off x="2331558" y="32311"/>
            <a:ext cx="13624884" cy="1218795"/>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7200" b="0" i="0" u="none" strike="noStrike" cap="none" dirty="0">
                <a:solidFill>
                  <a:srgbClr val="FFFFFF"/>
                </a:solidFill>
                <a:latin typeface="Amasis MT Pro Black" panose="02040A04050005020304" pitchFamily="18" charset="0"/>
                <a:sym typeface="Arial"/>
              </a:rPr>
              <a:t>FLOWCHART </a:t>
            </a:r>
            <a:r>
              <a:rPr lang="en-US" sz="7200" dirty="0">
                <a:solidFill>
                  <a:srgbClr val="FFFFFF"/>
                </a:solidFill>
                <a:latin typeface="Amasis MT Pro Black" panose="02040A04050005020304" pitchFamily="18" charset="0"/>
              </a:rPr>
              <a:t>EXPLANATION</a:t>
            </a:r>
            <a:endParaRPr sz="7200" dirty="0">
              <a:latin typeface="Amasis MT Pro Black" panose="02040A04050005020304" pitchFamily="18" charset="0"/>
            </a:endParaRPr>
          </a:p>
        </p:txBody>
      </p:sp>
      <p:sp>
        <p:nvSpPr>
          <p:cNvPr id="126" name="Google Shape;126;p5"/>
          <p:cNvSpPr txBox="1"/>
          <p:nvPr/>
        </p:nvSpPr>
        <p:spPr>
          <a:xfrm>
            <a:off x="1622678" y="2188065"/>
            <a:ext cx="15705364" cy="8456802"/>
          </a:xfrm>
          <a:prstGeom prst="rect">
            <a:avLst/>
          </a:prstGeom>
          <a:noFill/>
          <a:ln>
            <a:noFill/>
          </a:ln>
        </p:spPr>
        <p:txBody>
          <a:bodyPr spcFirstLastPara="1" wrap="square" lIns="0" tIns="0" rIns="0" bIns="0" anchor="t" anchorCtr="0">
            <a:spAutoFit/>
          </a:bodyPr>
          <a:lstStyle/>
          <a:p>
            <a:pPr marL="571500" lvl="0" indent="-571500" eaLnBrk="0" fontAlgn="base" hangingPunct="0">
              <a:spcBef>
                <a:spcPct val="0"/>
              </a:spcBef>
              <a:spcAft>
                <a:spcPct val="0"/>
              </a:spcAft>
              <a:buClrTx/>
              <a:buFont typeface="Wingdings" panose="05000000000000000000" pitchFamily="2" charset="2"/>
              <a:buChar char="Ø"/>
            </a:pPr>
            <a:r>
              <a:rPr lang="en-US" altLang="en-US" sz="4000" b="1" dirty="0">
                <a:solidFill>
                  <a:schemeClr val="bg1"/>
                </a:solidFill>
                <a:latin typeface="Arial" panose="020B0604020202020204" pitchFamily="34" charset="0"/>
              </a:rPr>
              <a:t>Photo Upload:</a:t>
            </a:r>
            <a:r>
              <a:rPr lang="en-US" altLang="en-US" sz="4000" dirty="0">
                <a:solidFill>
                  <a:schemeClr val="bg1"/>
                </a:solidFill>
                <a:latin typeface="Arial" panose="020B0604020202020204" pitchFamily="34" charset="0"/>
              </a:rPr>
              <a:t> Staff upload photos of hygiene areas through mobile app or form.</a:t>
            </a:r>
          </a:p>
          <a:p>
            <a:pPr marL="571500" lvl="0" indent="-571500" eaLnBrk="0" fontAlgn="base" hangingPunct="0">
              <a:spcBef>
                <a:spcPct val="0"/>
              </a:spcBef>
              <a:spcAft>
                <a:spcPct val="0"/>
              </a:spcAft>
              <a:buClrTx/>
              <a:buFont typeface="Wingdings" panose="05000000000000000000" pitchFamily="2" charset="2"/>
              <a:buChar char="Ø"/>
            </a:pPr>
            <a:endParaRPr lang="en-US" altLang="en-US" sz="4000" dirty="0">
              <a:solidFill>
                <a:schemeClr val="bg1"/>
              </a:solidFill>
              <a:latin typeface="Arial" panose="020B0604020202020204" pitchFamily="34" charset="0"/>
            </a:endParaRPr>
          </a:p>
          <a:p>
            <a:pPr marL="571500" lvl="0" indent="-571500" eaLnBrk="0" fontAlgn="base" hangingPunct="0">
              <a:spcBef>
                <a:spcPct val="0"/>
              </a:spcBef>
              <a:spcAft>
                <a:spcPct val="0"/>
              </a:spcAft>
              <a:buClrTx/>
              <a:buFont typeface="Wingdings" panose="05000000000000000000" pitchFamily="2" charset="2"/>
              <a:buChar char="Ø"/>
            </a:pPr>
            <a:r>
              <a:rPr lang="en-US" altLang="en-US" sz="4000" b="1" dirty="0">
                <a:solidFill>
                  <a:schemeClr val="bg1"/>
                </a:solidFill>
                <a:latin typeface="Arial" panose="020B0604020202020204" pitchFamily="34" charset="0"/>
              </a:rPr>
              <a:t>AI Image Analysis:</a:t>
            </a:r>
            <a:r>
              <a:rPr lang="en-US" altLang="en-US" sz="4000" dirty="0">
                <a:solidFill>
                  <a:schemeClr val="bg1"/>
                </a:solidFill>
                <a:latin typeface="Arial" panose="020B0604020202020204" pitchFamily="34" charset="0"/>
              </a:rPr>
              <a:t> AI model checks for trash, leaks, soap, and cleanliness.</a:t>
            </a:r>
          </a:p>
          <a:p>
            <a:pPr marL="571500" lvl="0" indent="-571500" eaLnBrk="0" fontAlgn="base" hangingPunct="0">
              <a:spcBef>
                <a:spcPct val="0"/>
              </a:spcBef>
              <a:spcAft>
                <a:spcPct val="0"/>
              </a:spcAft>
              <a:buClrTx/>
              <a:buFont typeface="Wingdings" panose="05000000000000000000" pitchFamily="2" charset="2"/>
              <a:buChar char="Ø"/>
            </a:pPr>
            <a:endParaRPr lang="en-US" altLang="en-US" sz="4000" dirty="0">
              <a:solidFill>
                <a:schemeClr val="bg1"/>
              </a:solidFill>
              <a:latin typeface="Arial" panose="020B0604020202020204" pitchFamily="34" charset="0"/>
            </a:endParaRPr>
          </a:p>
          <a:p>
            <a:pPr marL="571500" lvl="0" indent="-571500" eaLnBrk="0" fontAlgn="base" hangingPunct="0">
              <a:spcBef>
                <a:spcPct val="0"/>
              </a:spcBef>
              <a:spcAft>
                <a:spcPct val="0"/>
              </a:spcAft>
              <a:buClrTx/>
              <a:buFont typeface="Wingdings" panose="05000000000000000000" pitchFamily="2" charset="2"/>
              <a:buChar char="Ø"/>
            </a:pPr>
            <a:r>
              <a:rPr lang="en-US" altLang="en-US" sz="4000" b="1" dirty="0">
                <a:solidFill>
                  <a:schemeClr val="bg1"/>
                </a:solidFill>
                <a:latin typeface="Arial" panose="020B0604020202020204" pitchFamily="34" charset="0"/>
              </a:rPr>
              <a:t>Hygiene Score + Report:</a:t>
            </a:r>
            <a:r>
              <a:rPr lang="en-US" altLang="en-US" sz="4000" dirty="0">
                <a:solidFill>
                  <a:schemeClr val="bg1"/>
                </a:solidFill>
                <a:latin typeface="Arial" panose="020B0604020202020204" pitchFamily="34" charset="0"/>
              </a:rPr>
              <a:t> System gives a cleanliness score and problem list.</a:t>
            </a:r>
          </a:p>
          <a:p>
            <a:pPr marL="571500" lvl="0" indent="-571500" eaLnBrk="0" fontAlgn="base" hangingPunct="0">
              <a:spcBef>
                <a:spcPct val="0"/>
              </a:spcBef>
              <a:spcAft>
                <a:spcPct val="0"/>
              </a:spcAft>
              <a:buClrTx/>
              <a:buFont typeface="Wingdings" panose="05000000000000000000" pitchFamily="2" charset="2"/>
              <a:buChar char="Ø"/>
            </a:pPr>
            <a:endParaRPr lang="en-US" altLang="en-US" sz="4000" dirty="0">
              <a:solidFill>
                <a:schemeClr val="bg1"/>
              </a:solidFill>
              <a:latin typeface="Arial" panose="020B0604020202020204" pitchFamily="34" charset="0"/>
            </a:endParaRPr>
          </a:p>
          <a:p>
            <a:pPr marL="571500" lvl="0" indent="-571500" eaLnBrk="0" fontAlgn="base" hangingPunct="0">
              <a:spcBef>
                <a:spcPct val="0"/>
              </a:spcBef>
              <a:spcAft>
                <a:spcPct val="0"/>
              </a:spcAft>
              <a:buClrTx/>
              <a:buFont typeface="Wingdings" panose="05000000000000000000" pitchFamily="2" charset="2"/>
              <a:buChar char="Ø"/>
            </a:pPr>
            <a:r>
              <a:rPr lang="en-US" altLang="en-US" sz="4000" b="1" dirty="0">
                <a:solidFill>
                  <a:schemeClr val="bg1"/>
                </a:solidFill>
                <a:latin typeface="Arial" panose="020B0604020202020204" pitchFamily="34" charset="0"/>
              </a:rPr>
              <a:t>Database Update:</a:t>
            </a:r>
            <a:r>
              <a:rPr lang="en-US" altLang="en-US" sz="4000" dirty="0">
                <a:solidFill>
                  <a:schemeClr val="bg1"/>
                </a:solidFill>
                <a:latin typeface="Arial" panose="020B0604020202020204" pitchFamily="34" charset="0"/>
              </a:rPr>
              <a:t> Data stored in Firebase.</a:t>
            </a:r>
          </a:p>
          <a:p>
            <a:pPr marL="571500" lvl="0" indent="-571500" eaLnBrk="0" fontAlgn="base" hangingPunct="0">
              <a:spcBef>
                <a:spcPct val="0"/>
              </a:spcBef>
              <a:spcAft>
                <a:spcPct val="0"/>
              </a:spcAft>
              <a:buClrTx/>
              <a:buFont typeface="Wingdings" panose="05000000000000000000" pitchFamily="2" charset="2"/>
              <a:buChar char="Ø"/>
            </a:pPr>
            <a:endParaRPr lang="en-US" altLang="en-US" sz="4000" dirty="0">
              <a:solidFill>
                <a:schemeClr val="bg1"/>
              </a:solidFill>
              <a:latin typeface="Arial" panose="020B0604020202020204" pitchFamily="34" charset="0"/>
            </a:endParaRPr>
          </a:p>
          <a:p>
            <a:pPr marL="571500" lvl="0" indent="-571500" eaLnBrk="0" fontAlgn="base" hangingPunct="0">
              <a:spcBef>
                <a:spcPct val="0"/>
              </a:spcBef>
              <a:spcAft>
                <a:spcPct val="0"/>
              </a:spcAft>
              <a:buClrTx/>
              <a:buFont typeface="Wingdings" panose="05000000000000000000" pitchFamily="2" charset="2"/>
              <a:buChar char="Ø"/>
            </a:pPr>
            <a:r>
              <a:rPr lang="en-US" altLang="en-US" sz="4000" b="1" dirty="0">
                <a:solidFill>
                  <a:schemeClr val="bg1"/>
                </a:solidFill>
                <a:latin typeface="Arial" panose="020B0604020202020204" pitchFamily="34" charset="0"/>
              </a:rPr>
              <a:t>Dashboard + Alerts:</a:t>
            </a:r>
            <a:r>
              <a:rPr lang="en-US" altLang="en-US" sz="4000" dirty="0">
                <a:solidFill>
                  <a:schemeClr val="bg1"/>
                </a:solidFill>
                <a:latin typeface="Arial" panose="020B0604020202020204" pitchFamily="34" charset="0"/>
              </a:rPr>
              <a:t> Officers view reports; alerts sent for low scores.</a:t>
            </a:r>
          </a:p>
          <a:p>
            <a:pPr lvl="0" eaLnBrk="0" fontAlgn="base" hangingPunct="0">
              <a:spcBef>
                <a:spcPct val="0"/>
              </a:spcBef>
              <a:spcAft>
                <a:spcPct val="0"/>
              </a:spcAft>
              <a:buClrTx/>
            </a:pPr>
            <a:endParaRPr lang="en-US" altLang="en-US" dirty="0">
              <a:solidFill>
                <a:schemeClr val="bg1"/>
              </a:solidFill>
              <a:latin typeface="Arial" panose="020B0604020202020204" pitchFamily="34" charset="0"/>
            </a:endParaRPr>
          </a:p>
          <a:p>
            <a:pPr marL="0" marR="0" lvl="0" indent="0" algn="ctr" rtl="0">
              <a:lnSpc>
                <a:spcPct val="111018"/>
              </a:lnSpc>
              <a:spcBef>
                <a:spcPts val="0"/>
              </a:spcBef>
              <a:spcAft>
                <a:spcPts val="0"/>
              </a:spcAft>
              <a:buNone/>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32" name="Google Shape;132;p6"/>
          <p:cNvSpPr/>
          <p:nvPr/>
        </p:nvSpPr>
        <p:spPr>
          <a:xfrm rot="-5400000">
            <a:off x="1549951" y="-4685053"/>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33" name="Google Shape;133;p6"/>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34" name="Google Shape;134;p6"/>
          <p:cNvSpPr txBox="1"/>
          <p:nvPr/>
        </p:nvSpPr>
        <p:spPr>
          <a:xfrm>
            <a:off x="4815516" y="-903063"/>
            <a:ext cx="9130784" cy="243759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7200" b="0" i="0" u="none" strike="noStrike" cap="none" dirty="0">
                <a:solidFill>
                  <a:srgbClr val="FFFFFF"/>
                </a:solidFill>
                <a:latin typeface="Amasis MT Pro Black" panose="02040A04050005020304" pitchFamily="18" charset="0"/>
                <a:sym typeface="Arial"/>
              </a:rPr>
              <a:t>FEATURES AND NOVELTY </a:t>
            </a:r>
            <a:endParaRPr sz="7200" dirty="0">
              <a:latin typeface="Amasis MT Pro Black" panose="02040A04050005020304" pitchFamily="18" charset="0"/>
            </a:endParaRPr>
          </a:p>
        </p:txBody>
      </p:sp>
      <p:sp>
        <p:nvSpPr>
          <p:cNvPr id="2" name="TextBox 1">
            <a:extLst>
              <a:ext uri="{FF2B5EF4-FFF2-40B4-BE49-F238E27FC236}">
                <a16:creationId xmlns:a16="http://schemas.microsoft.com/office/drawing/2014/main" id="{2216A33F-FC92-1204-B1F6-2AA56AADA42B}"/>
              </a:ext>
            </a:extLst>
          </p:cNvPr>
          <p:cNvSpPr txBox="1"/>
          <p:nvPr/>
        </p:nvSpPr>
        <p:spPr>
          <a:xfrm>
            <a:off x="270854" y="2188064"/>
            <a:ext cx="16480199" cy="9325630"/>
          </a:xfrm>
          <a:prstGeom prst="rect">
            <a:avLst/>
          </a:prstGeom>
          <a:noFill/>
        </p:spPr>
        <p:txBody>
          <a:bodyPr wrap="square" rtlCol="0">
            <a:spAutoFit/>
          </a:bodyPr>
          <a:lstStyle/>
          <a:p>
            <a:r>
              <a:rPr lang="en-US" sz="4000" b="1" dirty="0">
                <a:solidFill>
                  <a:schemeClr val="bg1"/>
                </a:solidFill>
                <a:latin typeface="Times New Roman" panose="02020603050405020304" pitchFamily="18" charset="0"/>
                <a:cs typeface="Times New Roman" panose="02020603050405020304" pitchFamily="18" charset="0"/>
              </a:rPr>
              <a:t>Features:</a:t>
            </a:r>
            <a:endParaRPr lang="en-US" sz="4000" dirty="0">
              <a:solidFill>
                <a:schemeClr val="bg1"/>
              </a:solidFill>
              <a:latin typeface="Times New Roman" panose="02020603050405020304" pitchFamily="18" charset="0"/>
              <a:cs typeface="Times New Roman" panose="02020603050405020304" pitchFamily="18" charset="0"/>
            </a:endParaRPr>
          </a:p>
          <a:p>
            <a:r>
              <a:rPr lang="en-US" sz="4000" dirty="0">
                <a:solidFill>
                  <a:schemeClr val="bg1"/>
                </a:solidFill>
                <a:latin typeface="Times New Roman" panose="02020603050405020304" pitchFamily="18" charset="0"/>
                <a:cs typeface="Times New Roman" panose="02020603050405020304" pitchFamily="18" charset="0"/>
              </a:rPr>
              <a:t>	1) AI-based hygiene checking </a:t>
            </a:r>
          </a:p>
          <a:p>
            <a:r>
              <a:rPr lang="en-US" sz="4000" dirty="0">
                <a:solidFill>
                  <a:schemeClr val="bg1"/>
                </a:solidFill>
                <a:latin typeface="Times New Roman" panose="02020603050405020304" pitchFamily="18" charset="0"/>
                <a:cs typeface="Times New Roman" panose="02020603050405020304" pitchFamily="18" charset="0"/>
              </a:rPr>
              <a:t>	    using images.</a:t>
            </a:r>
          </a:p>
          <a:p>
            <a:r>
              <a:rPr lang="en-US" sz="4000" dirty="0">
                <a:solidFill>
                  <a:schemeClr val="bg1"/>
                </a:solidFill>
                <a:latin typeface="Times New Roman" panose="02020603050405020304" pitchFamily="18" charset="0"/>
                <a:cs typeface="Times New Roman" panose="02020603050405020304" pitchFamily="18" charset="0"/>
              </a:rPr>
              <a:t>	2) Auto-generated hygiene scores.</a:t>
            </a:r>
          </a:p>
          <a:p>
            <a:r>
              <a:rPr lang="en-US" sz="4000" dirty="0">
                <a:solidFill>
                  <a:schemeClr val="bg1"/>
                </a:solidFill>
                <a:latin typeface="Times New Roman" panose="02020603050405020304" pitchFamily="18" charset="0"/>
                <a:cs typeface="Times New Roman" panose="02020603050405020304" pitchFamily="18" charset="0"/>
              </a:rPr>
              <a:t>	3) Suggestions for improvement.</a:t>
            </a:r>
          </a:p>
          <a:p>
            <a:r>
              <a:rPr lang="en-US" sz="4000" dirty="0">
                <a:solidFill>
                  <a:schemeClr val="bg1"/>
                </a:solidFill>
                <a:latin typeface="Times New Roman" panose="02020603050405020304" pitchFamily="18" charset="0"/>
                <a:cs typeface="Times New Roman" panose="02020603050405020304" pitchFamily="18" charset="0"/>
              </a:rPr>
              <a:t>	4) Simple dashboard for real-time </a:t>
            </a:r>
          </a:p>
          <a:p>
            <a:r>
              <a:rPr lang="en-US" sz="4000" dirty="0">
                <a:solidFill>
                  <a:schemeClr val="bg1"/>
                </a:solidFill>
                <a:latin typeface="Times New Roman" panose="02020603050405020304" pitchFamily="18" charset="0"/>
                <a:cs typeface="Times New Roman" panose="02020603050405020304" pitchFamily="18" charset="0"/>
              </a:rPr>
              <a:t>	    monitoring.</a:t>
            </a:r>
          </a:p>
          <a:p>
            <a:r>
              <a:rPr lang="en-US" sz="4000" dirty="0">
                <a:solidFill>
                  <a:schemeClr val="bg1"/>
                </a:solidFill>
                <a:latin typeface="Times New Roman" panose="02020603050405020304" pitchFamily="18" charset="0"/>
                <a:cs typeface="Times New Roman" panose="02020603050405020304" pitchFamily="18" charset="0"/>
              </a:rPr>
              <a:t>	5) Auto alerts for poor hygiene scores.</a:t>
            </a:r>
          </a:p>
          <a:p>
            <a:endParaRPr lang="en-US" sz="4000" dirty="0">
              <a:solidFill>
                <a:schemeClr val="bg1"/>
              </a:solidFill>
              <a:latin typeface="Times New Roman" panose="02020603050405020304" pitchFamily="18" charset="0"/>
              <a:cs typeface="Times New Roman" panose="02020603050405020304" pitchFamily="18" charset="0"/>
            </a:endParaRPr>
          </a:p>
          <a:p>
            <a:r>
              <a:rPr lang="en-US" sz="4000" b="1" dirty="0">
                <a:solidFill>
                  <a:schemeClr val="bg1"/>
                </a:solidFill>
                <a:latin typeface="Times New Roman" panose="02020603050405020304" pitchFamily="18" charset="0"/>
                <a:cs typeface="Times New Roman" panose="02020603050405020304" pitchFamily="18" charset="0"/>
              </a:rPr>
              <a:t>Novelty:</a:t>
            </a:r>
            <a:endParaRPr lang="en-US" sz="4000" dirty="0">
              <a:solidFill>
                <a:schemeClr val="bg1"/>
              </a:solidFill>
              <a:latin typeface="Times New Roman" panose="02020603050405020304" pitchFamily="18" charset="0"/>
              <a:cs typeface="Times New Roman" panose="02020603050405020304" pitchFamily="18" charset="0"/>
            </a:endParaRPr>
          </a:p>
          <a:p>
            <a:r>
              <a:rPr lang="en-US" sz="4000" dirty="0">
                <a:solidFill>
                  <a:schemeClr val="bg1"/>
                </a:solidFill>
                <a:latin typeface="Times New Roman" panose="02020603050405020304" pitchFamily="18" charset="0"/>
                <a:cs typeface="Times New Roman" panose="02020603050405020304" pitchFamily="18" charset="0"/>
              </a:rPr>
              <a:t>	1) First AI-based, low-cost hygiene audit for schools using photos.</a:t>
            </a:r>
          </a:p>
          <a:p>
            <a:r>
              <a:rPr lang="en-US" sz="4000" dirty="0">
                <a:solidFill>
                  <a:schemeClr val="bg1"/>
                </a:solidFill>
                <a:latin typeface="Times New Roman" panose="02020603050405020304" pitchFamily="18" charset="0"/>
                <a:cs typeface="Times New Roman" panose="02020603050405020304" pitchFamily="18" charset="0"/>
              </a:rPr>
              <a:t>	2) No need for expensive sensors or heavy hardware.</a:t>
            </a:r>
          </a:p>
          <a:p>
            <a:r>
              <a:rPr lang="en-US" sz="4000" dirty="0">
                <a:solidFill>
                  <a:schemeClr val="bg1"/>
                </a:solidFill>
                <a:latin typeface="Times New Roman" panose="02020603050405020304" pitchFamily="18" charset="0"/>
                <a:cs typeface="Times New Roman" panose="02020603050405020304" pitchFamily="18" charset="0"/>
              </a:rPr>
              <a:t>	3) Digital proof with image evidence.</a:t>
            </a:r>
          </a:p>
          <a:p>
            <a:r>
              <a:rPr lang="en-US" sz="4000" dirty="0">
                <a:solidFill>
                  <a:schemeClr val="bg1"/>
                </a:solidFill>
                <a:latin typeface="Times New Roman" panose="02020603050405020304" pitchFamily="18" charset="0"/>
                <a:cs typeface="Times New Roman" panose="02020603050405020304" pitchFamily="18" charset="0"/>
              </a:rPr>
              <a:t>	4) Can scale to multiple schools with ease.</a:t>
            </a:r>
          </a:p>
          <a:p>
            <a:endParaRPr lang="en-IN" sz="4000" dirty="0">
              <a:solidFill>
                <a:schemeClr val="bg1"/>
              </a:solidFill>
              <a:latin typeface="Times New Roman" panose="02020603050405020304" pitchFamily="18" charset="0"/>
              <a:cs typeface="Times New Roman" panose="02020603050405020304" pitchFamily="18" charset="0"/>
            </a:endParaRPr>
          </a:p>
        </p:txBody>
      </p:sp>
      <p:pic>
        <p:nvPicPr>
          <p:cNvPr id="2052" name="Picture 4" descr="Water, Sanitation and Hygiene in Schools in Low- and Middle-Income  Countries: A Systematic Review and Implications for the COVID-19 Pandemic">
            <a:extLst>
              <a:ext uri="{FF2B5EF4-FFF2-40B4-BE49-F238E27FC236}">
                <a16:creationId xmlns:a16="http://schemas.microsoft.com/office/drawing/2014/main" id="{51864883-09E2-0357-F165-B1BA9CED217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80908" y="2495304"/>
            <a:ext cx="8495425" cy="47986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7"/>
          <p:cNvSpPr/>
          <p:nvPr/>
        </p:nvSpPr>
        <p:spPr>
          <a:xfrm rot="-5400000">
            <a:off x="1179476" y="-4286468"/>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pic>
        <p:nvPicPr>
          <p:cNvPr id="140" name="Google Shape;140;p7"/>
          <p:cNvPicPr preferRelativeResize="0"/>
          <p:nvPr/>
        </p:nvPicPr>
        <p:blipFill rotWithShape="1">
          <a:blip r:embed="rId4">
            <a:alphaModFix/>
          </a:blip>
          <a:srcRect/>
          <a:stretch/>
        </p:blipFill>
        <p:spPr>
          <a:xfrm rot="-10798857">
            <a:off x="4832756" y="2189386"/>
            <a:ext cx="7945947" cy="4449731"/>
          </a:xfrm>
          <a:prstGeom prst="rect">
            <a:avLst/>
          </a:prstGeom>
          <a:noFill/>
          <a:ln>
            <a:noFill/>
          </a:ln>
        </p:spPr>
      </p:pic>
      <p:sp>
        <p:nvSpPr>
          <p:cNvPr id="141" name="Google Shape;141;p7"/>
          <p:cNvSpPr txBox="1"/>
          <p:nvPr/>
        </p:nvSpPr>
        <p:spPr>
          <a:xfrm>
            <a:off x="850755" y="-46969"/>
            <a:ext cx="15909948" cy="243759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7200" b="0" i="0" u="none" strike="noStrike" cap="none" dirty="0">
                <a:solidFill>
                  <a:srgbClr val="FFFFFF"/>
                </a:solidFill>
                <a:latin typeface="Amasis MT Pro Black" panose="02040A04050005020304" pitchFamily="18" charset="0"/>
                <a:sym typeface="Arial"/>
              </a:rPr>
              <a:t>DRAWBACK (WITH SOLUTIONS) AND SHOWSTOPPERS</a:t>
            </a:r>
            <a:endParaRPr sz="7200" dirty="0">
              <a:latin typeface="Amasis MT Pro Black" panose="02040A04050005020304" pitchFamily="18" charset="0"/>
            </a:endParaRPr>
          </a:p>
        </p:txBody>
      </p:sp>
      <p:sp>
        <p:nvSpPr>
          <p:cNvPr id="2" name="TextBox 1">
            <a:extLst>
              <a:ext uri="{FF2B5EF4-FFF2-40B4-BE49-F238E27FC236}">
                <a16:creationId xmlns:a16="http://schemas.microsoft.com/office/drawing/2014/main" id="{66E3E9A3-11D0-C6C1-8B0C-4B2221F8D52F}"/>
              </a:ext>
            </a:extLst>
          </p:cNvPr>
          <p:cNvSpPr txBox="1"/>
          <p:nvPr/>
        </p:nvSpPr>
        <p:spPr>
          <a:xfrm>
            <a:off x="-199292" y="3203764"/>
            <a:ext cx="17455662" cy="8894743"/>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Drawbacks (and solutions):</a:t>
            </a:r>
            <a:endParaRPr lang="en-US" sz="4400" dirty="0">
              <a:solidFill>
                <a:schemeClr val="bg1"/>
              </a:solidFill>
              <a:latin typeface="Times New Roman" panose="02020603050405020304" pitchFamily="18" charset="0"/>
              <a:cs typeface="Times New Roman" panose="02020603050405020304" pitchFamily="18" charset="0"/>
            </a:endParaRPr>
          </a:p>
          <a:p>
            <a:r>
              <a:rPr lang="en-US" sz="4400" dirty="0">
                <a:solidFill>
                  <a:schemeClr val="bg1"/>
                </a:solidFill>
                <a:latin typeface="Times New Roman" panose="02020603050405020304" pitchFamily="18" charset="0"/>
                <a:cs typeface="Times New Roman" panose="02020603050405020304" pitchFamily="18" charset="0"/>
              </a:rPr>
              <a:t>	1) Might need good internet for photo upload → Can store offline and 	    sync later.</a:t>
            </a:r>
          </a:p>
          <a:p>
            <a:r>
              <a:rPr lang="en-US" sz="4400" dirty="0">
                <a:solidFill>
                  <a:schemeClr val="bg1"/>
                </a:solidFill>
                <a:latin typeface="Times New Roman" panose="02020603050405020304" pitchFamily="18" charset="0"/>
                <a:cs typeface="Times New Roman" panose="02020603050405020304" pitchFamily="18" charset="0"/>
              </a:rPr>
              <a:t>	2) AI may mistakenly detect in low-light images → Basic image quality        	    check before upload.</a:t>
            </a:r>
          </a:p>
          <a:p>
            <a:r>
              <a:rPr lang="en-US" sz="4400" dirty="0">
                <a:solidFill>
                  <a:schemeClr val="bg1"/>
                </a:solidFill>
                <a:latin typeface="Times New Roman" panose="02020603050405020304" pitchFamily="18" charset="0"/>
                <a:cs typeface="Times New Roman" panose="02020603050405020304" pitchFamily="18" charset="0"/>
              </a:rPr>
              <a:t>	3) Staff may forget uploads → Simple app reminders.</a:t>
            </a:r>
          </a:p>
          <a:p>
            <a:endParaRPr lang="en-US" sz="4400" b="1" dirty="0">
              <a:solidFill>
                <a:schemeClr val="bg1"/>
              </a:solidFill>
              <a:latin typeface="Times New Roman" panose="02020603050405020304" pitchFamily="18" charset="0"/>
              <a:cs typeface="Times New Roman" panose="02020603050405020304" pitchFamily="18" charset="0"/>
            </a:endParaRPr>
          </a:p>
          <a:p>
            <a:r>
              <a:rPr lang="en-US" sz="4400" b="1" dirty="0">
                <a:solidFill>
                  <a:schemeClr val="bg1"/>
                </a:solidFill>
                <a:latin typeface="Times New Roman" panose="02020603050405020304" pitchFamily="18" charset="0"/>
                <a:cs typeface="Times New Roman" panose="02020603050405020304" pitchFamily="18" charset="0"/>
              </a:rPr>
              <a:t>Showstoppers:</a:t>
            </a:r>
            <a:endParaRPr lang="en-US" sz="4400" dirty="0">
              <a:solidFill>
                <a:schemeClr val="bg1"/>
              </a:solidFill>
              <a:latin typeface="Times New Roman" panose="02020603050405020304" pitchFamily="18" charset="0"/>
              <a:cs typeface="Times New Roman" panose="02020603050405020304" pitchFamily="18" charset="0"/>
            </a:endParaRPr>
          </a:p>
          <a:p>
            <a:r>
              <a:rPr lang="en-US" sz="4400" dirty="0">
                <a:solidFill>
                  <a:schemeClr val="bg1"/>
                </a:solidFill>
                <a:latin typeface="Times New Roman" panose="02020603050405020304" pitchFamily="18" charset="0"/>
                <a:cs typeface="Times New Roman" panose="02020603050405020304" pitchFamily="18" charset="0"/>
              </a:rPr>
              <a:t>	1) Brings hygiene accountability with image proof.</a:t>
            </a:r>
          </a:p>
          <a:p>
            <a:r>
              <a:rPr lang="en-US" sz="4400" dirty="0">
                <a:solidFill>
                  <a:schemeClr val="bg1"/>
                </a:solidFill>
                <a:latin typeface="Times New Roman" panose="02020603050405020304" pitchFamily="18" charset="0"/>
                <a:cs typeface="Times New Roman" panose="02020603050405020304" pitchFamily="18" charset="0"/>
              </a:rPr>
              <a:t>	2) Improves children’s health by maintaining clean spaces.</a:t>
            </a:r>
          </a:p>
          <a:p>
            <a:r>
              <a:rPr lang="en-US" sz="4400" dirty="0">
                <a:solidFill>
                  <a:schemeClr val="bg1"/>
                </a:solidFill>
                <a:latin typeface="Times New Roman" panose="02020603050405020304" pitchFamily="18" charset="0"/>
                <a:cs typeface="Times New Roman" panose="02020603050405020304" pitchFamily="18" charset="0"/>
              </a:rPr>
              <a:t>	3) Replaces unreliable manual reports.</a:t>
            </a:r>
          </a:p>
          <a:p>
            <a:r>
              <a:rPr lang="en-US" sz="4400" dirty="0">
                <a:solidFill>
                  <a:schemeClr val="bg1"/>
                </a:solidFill>
                <a:latin typeface="Times New Roman" panose="02020603050405020304" pitchFamily="18" charset="0"/>
                <a:cs typeface="Times New Roman" panose="02020603050405020304" pitchFamily="18" charset="0"/>
              </a:rPr>
              <a:t>	4) Easy and affordable to implement in rural areas.</a:t>
            </a:r>
          </a:p>
          <a:p>
            <a:endParaRPr lang="en-IN" sz="44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47" name="Google Shape;147;p8"/>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48" name="Google Shape;148;p8"/>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49" name="Google Shape;149;p8"/>
          <p:cNvSpPr txBox="1"/>
          <p:nvPr/>
        </p:nvSpPr>
        <p:spPr>
          <a:xfrm>
            <a:off x="3885338" y="-328892"/>
            <a:ext cx="10731730" cy="3148554"/>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6600" dirty="0">
                <a:solidFill>
                  <a:srgbClr val="FFFFFF"/>
                </a:solidFill>
                <a:latin typeface="Amasis MT Pro Medium" panose="02040604050005020304" pitchFamily="18" charset="0"/>
              </a:rPr>
              <a:t>Team Name : Tech Titans</a:t>
            </a:r>
          </a:p>
          <a:p>
            <a:pPr marL="0" marR="0" lvl="0" indent="0" algn="ctr" rtl="0">
              <a:lnSpc>
                <a:spcPct val="109996"/>
              </a:lnSpc>
              <a:spcBef>
                <a:spcPts val="0"/>
              </a:spcBef>
              <a:spcAft>
                <a:spcPts val="0"/>
              </a:spcAft>
              <a:buNone/>
            </a:pPr>
            <a:endParaRPr lang="en-US" sz="6600" dirty="0">
              <a:solidFill>
                <a:srgbClr val="FFFFFF"/>
              </a:solidFill>
              <a:latin typeface="Amasis MT Pro Medium" panose="02040604050005020304" pitchFamily="18" charset="0"/>
            </a:endParaRPr>
          </a:p>
          <a:p>
            <a:pPr marL="0" marR="0" lvl="0" indent="0" algn="ctr" rtl="0">
              <a:lnSpc>
                <a:spcPct val="109996"/>
              </a:lnSpc>
              <a:spcBef>
                <a:spcPts val="0"/>
              </a:spcBef>
              <a:spcAft>
                <a:spcPts val="0"/>
              </a:spcAft>
              <a:buNone/>
            </a:pPr>
            <a:r>
              <a:rPr lang="en-US" sz="5400" dirty="0">
                <a:solidFill>
                  <a:srgbClr val="FFFFFF"/>
                </a:solidFill>
                <a:latin typeface="Amasis MT Pro Medium" panose="02040604050005020304" pitchFamily="18" charset="0"/>
              </a:rPr>
              <a:t>Team Members Details</a:t>
            </a:r>
            <a:endParaRPr sz="5400" dirty="0">
              <a:latin typeface="Amasis MT Pro Medium" panose="02040604050005020304" pitchFamily="18" charset="0"/>
            </a:endParaRPr>
          </a:p>
        </p:txBody>
      </p:sp>
      <p:graphicFrame>
        <p:nvGraphicFramePr>
          <p:cNvPr id="2" name="Table 1">
            <a:extLst>
              <a:ext uri="{FF2B5EF4-FFF2-40B4-BE49-F238E27FC236}">
                <a16:creationId xmlns:a16="http://schemas.microsoft.com/office/drawing/2014/main" id="{FFD6E036-EF6E-5E14-7290-88C415180563}"/>
              </a:ext>
            </a:extLst>
          </p:cNvPr>
          <p:cNvGraphicFramePr>
            <a:graphicFrameLocks noGrp="1"/>
          </p:cNvGraphicFramePr>
          <p:nvPr>
            <p:extLst>
              <p:ext uri="{D42A27DB-BD31-4B8C-83A1-F6EECF244321}">
                <p14:modId xmlns:p14="http://schemas.microsoft.com/office/powerpoint/2010/main" val="1176391196"/>
              </p:ext>
            </p:extLst>
          </p:nvPr>
        </p:nvGraphicFramePr>
        <p:xfrm>
          <a:off x="465508" y="3842168"/>
          <a:ext cx="17830800" cy="7696992"/>
        </p:xfrm>
        <a:graphic>
          <a:graphicData uri="http://schemas.openxmlformats.org/drawingml/2006/table">
            <a:tbl>
              <a:tblPr>
                <a:tableStyleId>{5940675A-B579-460E-94D1-54222C63F5DA}</a:tableStyleId>
              </a:tblPr>
              <a:tblGrid>
                <a:gridCol w="5943600">
                  <a:extLst>
                    <a:ext uri="{9D8B030D-6E8A-4147-A177-3AD203B41FA5}">
                      <a16:colId xmlns:a16="http://schemas.microsoft.com/office/drawing/2014/main" val="2614444736"/>
                    </a:ext>
                  </a:extLst>
                </a:gridCol>
                <a:gridCol w="5943600">
                  <a:extLst>
                    <a:ext uri="{9D8B030D-6E8A-4147-A177-3AD203B41FA5}">
                      <a16:colId xmlns:a16="http://schemas.microsoft.com/office/drawing/2014/main" val="2599474418"/>
                    </a:ext>
                  </a:extLst>
                </a:gridCol>
                <a:gridCol w="5943600">
                  <a:extLst>
                    <a:ext uri="{9D8B030D-6E8A-4147-A177-3AD203B41FA5}">
                      <a16:colId xmlns:a16="http://schemas.microsoft.com/office/drawing/2014/main" val="2648531204"/>
                    </a:ext>
                  </a:extLst>
                </a:gridCol>
              </a:tblGrid>
              <a:tr h="1714570">
                <a:tc>
                  <a:txBody>
                    <a:bodyPr/>
                    <a:lstStyle/>
                    <a:p>
                      <a:pPr algn="l"/>
                      <a:r>
                        <a:rPr lang="en-IN" sz="4400" b="1" dirty="0">
                          <a:solidFill>
                            <a:schemeClr val="bg1"/>
                          </a:solidFill>
                        </a:rPr>
                        <a:t>Name</a:t>
                      </a:r>
                      <a:endParaRPr lang="en-IN" sz="4400" b="1"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r>
                        <a:rPr lang="en-IN" sz="4400" b="1" dirty="0">
                          <a:solidFill>
                            <a:schemeClr val="bg1"/>
                          </a:solidFill>
                        </a:rPr>
                        <a:t>Contact Number</a:t>
                      </a:r>
                      <a:endParaRPr lang="en-IN" sz="4400" b="1"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r>
                        <a:rPr lang="en-IN" sz="4400" b="1" dirty="0">
                          <a:solidFill>
                            <a:schemeClr val="bg1"/>
                          </a:solidFill>
                        </a:rPr>
                        <a:t>Responsibility</a:t>
                      </a:r>
                      <a:endParaRPr lang="en-IN" sz="4400" b="1"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80812376"/>
                  </a:ext>
                </a:extLst>
              </a:tr>
              <a:tr h="0">
                <a:tc>
                  <a:txBody>
                    <a:bodyPr/>
                    <a:lstStyle/>
                    <a:p>
                      <a:pPr algn="l"/>
                      <a:r>
                        <a:rPr lang="en-US" sz="4400" dirty="0">
                          <a:solidFill>
                            <a:schemeClr val="bg1"/>
                          </a:solidFill>
                        </a:rPr>
                        <a:t>Deepali Chauhan</a:t>
                      </a:r>
                      <a:endParaRPr lang="en-IN" sz="44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r>
                        <a:rPr lang="en-IN" sz="4400" dirty="0">
                          <a:solidFill>
                            <a:schemeClr val="bg1"/>
                          </a:solidFill>
                        </a:rPr>
                        <a:t>+91-9027654781</a:t>
                      </a:r>
                      <a:endParaRPr lang="en-IN" sz="44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r>
                        <a:rPr lang="en-US" sz="4400" dirty="0">
                          <a:solidFill>
                            <a:schemeClr val="bg1"/>
                          </a:solidFill>
                        </a:rPr>
                        <a:t>Database and Frontend Development</a:t>
                      </a:r>
                    </a:p>
                    <a:p>
                      <a:pPr algn="l"/>
                      <a:endParaRPr lang="en-US" sz="4400"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717811080"/>
                  </a:ext>
                </a:extLst>
              </a:tr>
              <a:tr h="888091">
                <a:tc>
                  <a:txBody>
                    <a:bodyPr/>
                    <a:lstStyle/>
                    <a:p>
                      <a:pPr algn="l"/>
                      <a:r>
                        <a:rPr lang="en-US" sz="4400" dirty="0">
                          <a:solidFill>
                            <a:schemeClr val="bg1"/>
                          </a:solidFill>
                        </a:rPr>
                        <a:t>Abhay Kanojia</a:t>
                      </a:r>
                      <a:endParaRPr lang="en-IN" sz="44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r>
                        <a:rPr lang="en-IN" sz="4400" dirty="0">
                          <a:solidFill>
                            <a:schemeClr val="bg1"/>
                          </a:solidFill>
                        </a:rPr>
                        <a:t>+91- 9520254594</a:t>
                      </a:r>
                      <a:endParaRPr lang="en-IN" sz="44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r>
                        <a:rPr lang="en-US" sz="4400" dirty="0">
                          <a:solidFill>
                            <a:schemeClr val="bg1"/>
                          </a:solidFill>
                        </a:rPr>
                        <a:t>Ai Model Building and Backend Development</a:t>
                      </a:r>
                    </a:p>
                    <a:p>
                      <a:pPr algn="l"/>
                      <a:endParaRPr lang="en-IN" sz="4400"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234351877"/>
                  </a:ext>
                </a:extLst>
              </a:tr>
              <a:tr h="888091">
                <a:tc>
                  <a:txBody>
                    <a:bodyPr/>
                    <a:lstStyle/>
                    <a:p>
                      <a:pPr algn="l"/>
                      <a:endParaRPr lang="en-IN" sz="44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endParaRPr lang="en-IN" sz="44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endParaRPr lang="en-IN" sz="4400"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824622152"/>
                  </a:ext>
                </a:extLst>
              </a:tr>
              <a:tr h="888091">
                <a:tc>
                  <a:txBody>
                    <a:bodyPr/>
                    <a:lstStyle/>
                    <a:p>
                      <a:pPr algn="l"/>
                      <a:endParaRPr lang="en-IN" sz="4400" dirty="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endParaRPr lang="en-IN" sz="4400">
                        <a:solidFill>
                          <a:schemeClr val="bg1"/>
                        </a:solidFill>
                        <a:latin typeface="Times New Roman" panose="02020603050405020304" pitchFamily="18" charset="0"/>
                        <a:cs typeface="Times New Roman" panose="02020603050405020304" pitchFamily="18" charset="0"/>
                      </a:endParaRPr>
                    </a:p>
                  </a:txBody>
                  <a:tcPr anchor="ctr"/>
                </a:tc>
                <a:tc>
                  <a:txBody>
                    <a:bodyPr/>
                    <a:lstStyle/>
                    <a:p>
                      <a:pPr algn="l"/>
                      <a:endParaRPr lang="en-IN" sz="4400" dirty="0">
                        <a:solidFill>
                          <a:schemeClr val="bg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59171571"/>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E361A965F19674F81D49C898F616366" ma:contentTypeVersion="5" ma:contentTypeDescription="Create a new document." ma:contentTypeScope="" ma:versionID="f413afac8f8e6946c81c0ec68fff9d1a">
  <xsd:schema xmlns:xsd="http://www.w3.org/2001/XMLSchema" xmlns:xs="http://www.w3.org/2001/XMLSchema" xmlns:p="http://schemas.microsoft.com/office/2006/metadata/properties" xmlns:ns3="a0d53a64-bd01-4f37-97bd-64ed7904069e" targetNamespace="http://schemas.microsoft.com/office/2006/metadata/properties" ma:root="true" ma:fieldsID="9ce2e87518e535f990872528ae68f313" ns3:_="">
    <xsd:import namespace="a0d53a64-bd01-4f37-97bd-64ed7904069e"/>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d53a64-bd01-4f37-97bd-64ed7904069e"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2146B83-62E7-4CAB-91B6-27518AD8FF0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d53a64-bd01-4f37-97bd-64ed790406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F30D0EB-8186-4F8E-A59F-1787368D03C9}">
  <ds:schemaRefs>
    <ds:schemaRef ds:uri="http://schemas.microsoft.com/sharepoint/v3/contenttype/forms"/>
  </ds:schemaRefs>
</ds:datastoreItem>
</file>

<file path=customXml/itemProps3.xml><?xml version="1.0" encoding="utf-8"?>
<ds:datastoreItem xmlns:ds="http://schemas.openxmlformats.org/officeDocument/2006/customXml" ds:itemID="{CD40E623-EA74-4478-8359-59F420FA8307}">
  <ds:schemaRefs>
    <ds:schemaRef ds:uri="http://purl.org/dc/terms/"/>
    <ds:schemaRef ds:uri="http://schemas.microsoft.com/office/2006/metadata/properties"/>
    <ds:schemaRef ds:uri="http://schemas.microsoft.com/office/2006/documentManagement/types"/>
    <ds:schemaRef ds:uri="http://purl.org/dc/elements/1.1/"/>
    <ds:schemaRef ds:uri="http://purl.org/dc/dcmitype/"/>
    <ds:schemaRef ds:uri="http://schemas.openxmlformats.org/package/2006/metadata/core-properties"/>
    <ds:schemaRef ds:uri="http://schemas.microsoft.com/office/infopath/2007/PartnerControls"/>
    <ds:schemaRef ds:uri="a0d53a64-bd01-4f37-97bd-64ed7904069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43</TotalTime>
  <Words>553</Words>
  <Application>Microsoft Office PowerPoint</Application>
  <PresentationFormat>Custom</PresentationFormat>
  <Paragraphs>85</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Amasis MT Pro Medium</vt:lpstr>
      <vt:lpstr>Wingdings</vt:lpstr>
      <vt:lpstr>Times New Roman</vt:lpstr>
      <vt:lpstr>Arial</vt:lpstr>
      <vt:lpstr>Calibri</vt:lpstr>
      <vt:lpstr>Amasis MT Pro Black</vt:lpstr>
      <vt:lpstr>Playfair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Abhay kanojia</dc:creator>
  <cp:lastModifiedBy>DEEPALI  CHAUHAN</cp:lastModifiedBy>
  <cp:revision>3</cp:revision>
  <dcterms:created xsi:type="dcterms:W3CDTF">2006-08-16T00:00:00Z</dcterms:created>
  <dcterms:modified xsi:type="dcterms:W3CDTF">2025-07-04T18:13:50Z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0x0101007E361A965F19674F81D49C898F616366</vt:lpwstr>
  </property>
</Properties>
</file>